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dc56f380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dc56f380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dc56f3808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dc56f3808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dc56f380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dc56f380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dc56f380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dc56f380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dc56f380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dc56f380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dc56f380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dc56f380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dc40f95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dc40f95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01600" marR="101600" rtl="0" algn="l">
              <a:lnSpc>
                <a:spcPct val="97500"/>
              </a:lnSpc>
              <a:spcBef>
                <a:spcPts val="0"/>
              </a:spcBef>
              <a:spcAft>
                <a:spcPts val="0"/>
              </a:spcAft>
              <a:buClr>
                <a:schemeClr val="dk1"/>
              </a:buClr>
              <a:buSzPts val="1100"/>
              <a:buFont typeface="Arial"/>
              <a:buNone/>
            </a:pPr>
            <a:r>
              <a:rPr lang="en" sz="1000">
                <a:solidFill>
                  <a:schemeClr val="dk1"/>
                </a:solidFill>
                <a:highlight>
                  <a:srgbClr val="FFFFFF"/>
                </a:highlight>
              </a:rPr>
              <a:t>Among patients with sepsis who were not on dialysis prior to ICU admission, can we predict the need for renal replacement therapy at 24 hours after ICU admission? And at time of onset of acute kidney injury?</a:t>
            </a:r>
            <a:endParaRPr sz="100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dc56f3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dc56f3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dc56f38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dc56f38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dc56f380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dc56f380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dc56f380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dc56f380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numbers once cohort is discovered; RRT vs. CRRT cohort  2008-2012 to 2001-2008</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dc40f95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dc40f95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c56f380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c56f380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T-tests for compariosn, p-value evaluated &lt;0.05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dc56f3808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dc56f3808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0" y="0"/>
            <a:ext cx="8832300" cy="151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Predicting Need for RRT in Septic Patients with AKI</a:t>
            </a:r>
            <a:endParaRPr sz="4800"/>
          </a:p>
        </p:txBody>
      </p:sp>
      <p:sp>
        <p:nvSpPr>
          <p:cNvPr id="60" name="Google Shape;60;p13"/>
          <p:cNvSpPr txBox="1"/>
          <p:nvPr>
            <p:ph idx="1" type="subTitle"/>
          </p:nvPr>
        </p:nvSpPr>
        <p:spPr>
          <a:xfrm>
            <a:off x="311700" y="42481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RRT-Sepsis 3PO</a:t>
            </a:r>
            <a:endParaRPr/>
          </a:p>
          <a:p>
            <a:pPr indent="0" lvl="0" marL="0" rtl="0" algn="l">
              <a:spcBef>
                <a:spcPts val="0"/>
              </a:spcBef>
              <a:spcAft>
                <a:spcPts val="0"/>
              </a:spcAft>
              <a:buClr>
                <a:schemeClr val="dk1"/>
              </a:buClr>
              <a:buSzPts val="1100"/>
              <a:buFont typeface="Arial"/>
              <a:buNone/>
            </a:pPr>
            <a:r>
              <a:rPr lang="en" sz="2400"/>
              <a:t>Adel, Andre, Rene, Mat, Mallory, Evon, Hannah, Travis</a:t>
            </a:r>
            <a:endParaRPr sz="2400"/>
          </a:p>
          <a:p>
            <a:pPr indent="0" lvl="0" marL="0" rtl="0" algn="l">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2545775" y="1451950"/>
            <a:ext cx="3870601" cy="28879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 Test Set Performance</a:t>
            </a:r>
            <a:endParaRPr/>
          </a:p>
        </p:txBody>
      </p:sp>
      <p:pic>
        <p:nvPicPr>
          <p:cNvPr id="147" name="Google Shape;147;p22"/>
          <p:cNvPicPr preferRelativeResize="0"/>
          <p:nvPr/>
        </p:nvPicPr>
        <p:blipFill>
          <a:blip r:embed="rId3">
            <a:alphaModFix/>
          </a:blip>
          <a:stretch>
            <a:fillRect/>
          </a:stretch>
        </p:blipFill>
        <p:spPr>
          <a:xfrm>
            <a:off x="161925" y="1219200"/>
            <a:ext cx="8820150" cy="300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299975" y="194275"/>
            <a:ext cx="83682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Ranking</a:t>
            </a:r>
            <a:endParaRPr/>
          </a:p>
        </p:txBody>
      </p:sp>
      <p:pic>
        <p:nvPicPr>
          <p:cNvPr id="153" name="Google Shape;153;p23"/>
          <p:cNvPicPr preferRelativeResize="0"/>
          <p:nvPr/>
        </p:nvPicPr>
        <p:blipFill>
          <a:blip r:embed="rId3">
            <a:alphaModFix/>
          </a:blip>
          <a:stretch>
            <a:fillRect/>
          </a:stretch>
        </p:blipFill>
        <p:spPr>
          <a:xfrm>
            <a:off x="5231425" y="728950"/>
            <a:ext cx="2874725" cy="4448799"/>
          </a:xfrm>
          <a:prstGeom prst="rect">
            <a:avLst/>
          </a:prstGeom>
          <a:noFill/>
          <a:ln>
            <a:noFill/>
          </a:ln>
        </p:spPr>
      </p:pic>
      <p:pic>
        <p:nvPicPr>
          <p:cNvPr id="154" name="Google Shape;154;p23"/>
          <p:cNvPicPr preferRelativeResize="0"/>
          <p:nvPr/>
        </p:nvPicPr>
        <p:blipFill rotWithShape="1">
          <a:blip r:embed="rId4">
            <a:alphaModFix/>
          </a:blip>
          <a:srcRect b="0" l="0" r="0" t="5096"/>
          <a:stretch/>
        </p:blipFill>
        <p:spPr>
          <a:xfrm>
            <a:off x="2286150" y="790626"/>
            <a:ext cx="2696175" cy="432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69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a:t>
            </a:r>
            <a:endParaRPr/>
          </a:p>
        </p:txBody>
      </p:sp>
      <p:pic>
        <p:nvPicPr>
          <p:cNvPr id="160" name="Google Shape;160;p24"/>
          <p:cNvPicPr preferRelativeResize="0"/>
          <p:nvPr/>
        </p:nvPicPr>
        <p:blipFill>
          <a:blip r:embed="rId3">
            <a:alphaModFix/>
          </a:blip>
          <a:stretch>
            <a:fillRect/>
          </a:stretch>
        </p:blipFill>
        <p:spPr>
          <a:xfrm>
            <a:off x="1507087" y="925525"/>
            <a:ext cx="5825025" cy="392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66" name="Google Shape;16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Model identified clinically relevant variable of high </a:t>
            </a:r>
            <a:r>
              <a:rPr lang="en" sz="2400"/>
              <a:t>predictability</a:t>
            </a:r>
            <a:r>
              <a:rPr lang="en" sz="2400"/>
              <a:t> of RTT </a:t>
            </a:r>
            <a:endParaRPr sz="2400"/>
          </a:p>
          <a:p>
            <a:pPr indent="-381000" lvl="0" marL="457200" rtl="0" algn="l">
              <a:spcBef>
                <a:spcPts val="0"/>
              </a:spcBef>
              <a:spcAft>
                <a:spcPts val="0"/>
              </a:spcAft>
              <a:buSzPts val="2400"/>
              <a:buChar char="●"/>
            </a:pPr>
            <a:r>
              <a:rPr lang="en" sz="2400"/>
              <a:t>Predicting need for RRT within first 24 hours of ICU stay is a noble aim.</a:t>
            </a:r>
            <a:endParaRPr sz="2400"/>
          </a:p>
          <a:p>
            <a:pPr indent="-381000" lvl="0" marL="457200" rtl="0" algn="l">
              <a:spcBef>
                <a:spcPts val="0"/>
              </a:spcBef>
              <a:spcAft>
                <a:spcPts val="0"/>
              </a:spcAft>
              <a:buSzPts val="2400"/>
              <a:buChar char="●"/>
            </a:pPr>
            <a:r>
              <a:rPr lang="en" sz="2400"/>
              <a:t>The limited signal from the RRT case created a difficult challenge for prediction. As cohort size increases, model prediction expected to improve.</a:t>
            </a:r>
            <a:endParaRPr sz="2400"/>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172" name="Google Shape;172;p26"/>
          <p:cNvSpPr txBox="1"/>
          <p:nvPr>
            <p:ph idx="1" type="body"/>
          </p:nvPr>
        </p:nvSpPr>
        <p:spPr>
          <a:xfrm>
            <a:off x="0" y="1228675"/>
            <a:ext cx="9053100" cy="361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Data from 2008-2012.</a:t>
            </a:r>
            <a:endParaRPr sz="2400"/>
          </a:p>
          <a:p>
            <a:pPr indent="-381000" lvl="0" marL="457200" rtl="0" algn="l">
              <a:spcBef>
                <a:spcPts val="0"/>
              </a:spcBef>
              <a:spcAft>
                <a:spcPts val="0"/>
              </a:spcAft>
              <a:buSzPts val="2400"/>
              <a:buChar char="●"/>
            </a:pPr>
            <a:r>
              <a:rPr lang="en" sz="2400"/>
              <a:t>ESRD ICD-9 code for ESRD (available in 2005), earlier data excluded. </a:t>
            </a:r>
            <a:endParaRPr sz="2400"/>
          </a:p>
          <a:p>
            <a:pPr indent="-381000" lvl="0" marL="457200" rtl="0" algn="l">
              <a:spcBef>
                <a:spcPts val="0"/>
              </a:spcBef>
              <a:spcAft>
                <a:spcPts val="0"/>
              </a:spcAft>
              <a:buSzPts val="2400"/>
              <a:buChar char="●"/>
            </a:pPr>
            <a:r>
              <a:rPr lang="en" sz="2400"/>
              <a:t>Difficult to obtain relevant data:</a:t>
            </a:r>
            <a:endParaRPr sz="2400"/>
          </a:p>
          <a:p>
            <a:pPr indent="-342900" lvl="1" marL="914400" rtl="0" algn="l">
              <a:spcBef>
                <a:spcPts val="0"/>
              </a:spcBef>
              <a:spcAft>
                <a:spcPts val="0"/>
              </a:spcAft>
              <a:buSzPts val="1800"/>
              <a:buChar char="○"/>
            </a:pPr>
            <a:r>
              <a:rPr lang="en" sz="1800"/>
              <a:t>Hospital ward details prior to ICU admission</a:t>
            </a:r>
            <a:endParaRPr sz="1800"/>
          </a:p>
          <a:p>
            <a:pPr indent="-342900" lvl="1" marL="914400" rtl="0" algn="l">
              <a:spcBef>
                <a:spcPts val="0"/>
              </a:spcBef>
              <a:spcAft>
                <a:spcPts val="0"/>
              </a:spcAft>
              <a:buSzPts val="1800"/>
              <a:buChar char="○"/>
            </a:pPr>
            <a:r>
              <a:rPr lang="en" sz="1800"/>
              <a:t>Fluid balance </a:t>
            </a:r>
            <a:endParaRPr sz="1800"/>
          </a:p>
          <a:p>
            <a:pPr indent="-342900" lvl="1" marL="914400" rtl="0" algn="l">
              <a:spcBef>
                <a:spcPts val="0"/>
              </a:spcBef>
              <a:spcAft>
                <a:spcPts val="0"/>
              </a:spcAft>
              <a:buSzPts val="1800"/>
              <a:buChar char="○"/>
            </a:pPr>
            <a:r>
              <a:rPr lang="en" sz="1800"/>
              <a:t>IV Contrast Dose</a:t>
            </a:r>
            <a:endParaRPr sz="1800"/>
          </a:p>
          <a:p>
            <a:pPr indent="0" lvl="0" marL="9144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78" name="Google Shape;17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External validation on </a:t>
            </a:r>
            <a:r>
              <a:rPr lang="en"/>
              <a:t>different</a:t>
            </a:r>
            <a:r>
              <a:rPr lang="en"/>
              <a:t> cohort</a:t>
            </a:r>
            <a:endParaRPr/>
          </a:p>
          <a:p>
            <a:pPr indent="-342900" lvl="0" marL="457200" rtl="0" algn="l">
              <a:spcBef>
                <a:spcPts val="0"/>
              </a:spcBef>
              <a:spcAft>
                <a:spcPts val="0"/>
              </a:spcAft>
              <a:buSzPts val="1800"/>
              <a:buChar char="●"/>
            </a:pPr>
            <a:r>
              <a:rPr lang="en"/>
              <a:t>Updating the model </a:t>
            </a:r>
            <a:r>
              <a:rPr lang="en"/>
              <a:t>utilizing</a:t>
            </a:r>
            <a:r>
              <a:rPr lang="en"/>
              <a:t> data from MIMIC-IV (August 2020)</a:t>
            </a:r>
            <a:endParaRPr/>
          </a:p>
          <a:p>
            <a:pPr indent="-342900" lvl="0" marL="457200" rtl="0" algn="l">
              <a:spcBef>
                <a:spcPts val="0"/>
              </a:spcBef>
              <a:spcAft>
                <a:spcPts val="0"/>
              </a:spcAft>
              <a:buSzPts val="1800"/>
              <a:buChar char="●"/>
            </a:pPr>
            <a:r>
              <a:rPr lang="en"/>
              <a:t>Evaluation of influence of timing on outcome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01600" marR="101600" rtl="0" algn="l">
              <a:lnSpc>
                <a:spcPct val="97500"/>
              </a:lnSpc>
              <a:spcBef>
                <a:spcPts val="0"/>
              </a:spcBef>
              <a:spcAft>
                <a:spcPts val="0"/>
              </a:spcAft>
              <a:buClr>
                <a:schemeClr val="dk1"/>
              </a:buClr>
              <a:buSzPts val="1100"/>
              <a:buFont typeface="Arial"/>
              <a:buNone/>
            </a:pPr>
            <a:r>
              <a:t/>
            </a:r>
            <a:endParaRPr sz="1000">
              <a:solidFill>
                <a:schemeClr val="dk1"/>
              </a:solidFill>
              <a:highlight>
                <a:srgbClr val="F8F8F8"/>
              </a:highlight>
              <a:latin typeface="Roboto"/>
              <a:ea typeface="Roboto"/>
              <a:cs typeface="Roboto"/>
              <a:sym typeface="Roboto"/>
            </a:endParaRPr>
          </a:p>
          <a:p>
            <a:pPr indent="0" lvl="0" marL="0" rtl="0" algn="l">
              <a:spcBef>
                <a:spcPts val="0"/>
              </a:spcBef>
              <a:spcAft>
                <a:spcPts val="1600"/>
              </a:spcAft>
              <a:buNone/>
            </a:pPr>
            <a:r>
              <a:rPr lang="en" sz="2400">
                <a:solidFill>
                  <a:srgbClr val="000000"/>
                </a:solidFill>
              </a:rPr>
              <a:t>At 24 hours after ICU admission, can we predict which septic patient will require RRT?</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3" name="Google Shape;73;p15"/>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4" name="Google Shape;74;p15"/>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5"/>
          <p:cNvPicPr preferRelativeResize="0"/>
          <p:nvPr/>
        </p:nvPicPr>
        <p:blipFill rotWithShape="1">
          <a:blip r:embed="rId3">
            <a:alphaModFix/>
          </a:blip>
          <a:srcRect b="6124" l="28097" r="32058" t="27452"/>
          <a:stretch/>
        </p:blipFill>
        <p:spPr>
          <a:xfrm>
            <a:off x="2986075" y="923875"/>
            <a:ext cx="3643301" cy="3416399"/>
          </a:xfrm>
          <a:prstGeom prst="rect">
            <a:avLst/>
          </a:prstGeom>
          <a:noFill/>
          <a:ln>
            <a:noFill/>
          </a:ln>
        </p:spPr>
      </p:pic>
      <p:pic>
        <p:nvPicPr>
          <p:cNvPr id="76" name="Google Shape;76;p15"/>
          <p:cNvPicPr preferRelativeResize="0"/>
          <p:nvPr/>
        </p:nvPicPr>
        <p:blipFill rotWithShape="1">
          <a:blip r:embed="rId4">
            <a:alphaModFix/>
          </a:blip>
          <a:srcRect b="5924" l="29712" r="40169" t="25741"/>
          <a:stretch/>
        </p:blipFill>
        <p:spPr>
          <a:xfrm>
            <a:off x="157150" y="874700"/>
            <a:ext cx="2753923" cy="3514725"/>
          </a:xfrm>
          <a:prstGeom prst="rect">
            <a:avLst/>
          </a:prstGeom>
          <a:noFill/>
          <a:ln>
            <a:noFill/>
          </a:ln>
        </p:spPr>
      </p:pic>
      <p:pic>
        <p:nvPicPr>
          <p:cNvPr id="77" name="Google Shape;77;p15"/>
          <p:cNvPicPr preferRelativeResize="0"/>
          <p:nvPr/>
        </p:nvPicPr>
        <p:blipFill rotWithShape="1">
          <a:blip r:embed="rId5">
            <a:alphaModFix/>
          </a:blip>
          <a:srcRect b="5453" l="36094" r="25818" t="28123"/>
          <a:stretch/>
        </p:blipFill>
        <p:spPr>
          <a:xfrm>
            <a:off x="5935875" y="923875"/>
            <a:ext cx="3089299" cy="3030599"/>
          </a:xfrm>
          <a:prstGeom prst="rect">
            <a:avLst/>
          </a:prstGeom>
          <a:noFill/>
          <a:ln>
            <a:noFill/>
          </a:ln>
        </p:spPr>
      </p:pic>
      <p:sp>
        <p:nvSpPr>
          <p:cNvPr id="78" name="Google Shape;78;p15"/>
          <p:cNvSpPr txBox="1"/>
          <p:nvPr/>
        </p:nvSpPr>
        <p:spPr>
          <a:xfrm>
            <a:off x="0" y="4706550"/>
            <a:ext cx="9025200" cy="44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1"/>
                </a:solidFill>
              </a:rPr>
              <a:t>AKIKI: Gaudry et al. NEJM 2016 Jul 14;375(2):122-33, ELAIN: Zarbock A et al. JAMA 2-16 May 24-31;315(20):2190-9, IDEAL-ICU: Barbar et al. NEJM 2018;379(15):1431-42</a:t>
            </a:r>
            <a:endParaRPr sz="800">
              <a:solidFill>
                <a:schemeClr val="dk2"/>
              </a:solidFill>
            </a:endParaRPr>
          </a:p>
          <a:p>
            <a:pPr indent="0" lvl="0" marL="0" rtl="0" algn="l">
              <a:spcBef>
                <a:spcPts val="0"/>
              </a:spcBef>
              <a:spcAft>
                <a:spcPts val="0"/>
              </a:spcAft>
              <a:buNone/>
            </a:pPr>
            <a:r>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4" name="Google Shape;84;p16"/>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 name="Google Shape;85;p16"/>
          <p:cNvPicPr preferRelativeResize="0"/>
          <p:nvPr/>
        </p:nvPicPr>
        <p:blipFill rotWithShape="1">
          <a:blip r:embed="rId3">
            <a:alphaModFix/>
          </a:blip>
          <a:srcRect b="6124" l="28097" r="32058" t="27452"/>
          <a:stretch/>
        </p:blipFill>
        <p:spPr>
          <a:xfrm>
            <a:off x="2986075" y="923875"/>
            <a:ext cx="3643301" cy="3416399"/>
          </a:xfrm>
          <a:prstGeom prst="rect">
            <a:avLst/>
          </a:prstGeom>
          <a:noFill/>
          <a:ln>
            <a:noFill/>
          </a:ln>
        </p:spPr>
      </p:pic>
      <p:pic>
        <p:nvPicPr>
          <p:cNvPr id="86" name="Google Shape;86;p16"/>
          <p:cNvPicPr preferRelativeResize="0"/>
          <p:nvPr/>
        </p:nvPicPr>
        <p:blipFill rotWithShape="1">
          <a:blip r:embed="rId4">
            <a:alphaModFix/>
          </a:blip>
          <a:srcRect b="5924" l="29712" r="40169" t="25741"/>
          <a:stretch/>
        </p:blipFill>
        <p:spPr>
          <a:xfrm>
            <a:off x="157150" y="874700"/>
            <a:ext cx="2753923" cy="3514725"/>
          </a:xfrm>
          <a:prstGeom prst="rect">
            <a:avLst/>
          </a:prstGeom>
          <a:noFill/>
          <a:ln>
            <a:noFill/>
          </a:ln>
        </p:spPr>
      </p:pic>
      <p:pic>
        <p:nvPicPr>
          <p:cNvPr id="87" name="Google Shape;87;p16"/>
          <p:cNvPicPr preferRelativeResize="0"/>
          <p:nvPr/>
        </p:nvPicPr>
        <p:blipFill rotWithShape="1">
          <a:blip r:embed="rId5">
            <a:alphaModFix/>
          </a:blip>
          <a:srcRect b="5453" l="36094" r="25818" t="28123"/>
          <a:stretch/>
        </p:blipFill>
        <p:spPr>
          <a:xfrm>
            <a:off x="5935875" y="923875"/>
            <a:ext cx="3089299" cy="3030599"/>
          </a:xfrm>
          <a:prstGeom prst="rect">
            <a:avLst/>
          </a:prstGeom>
          <a:noFill/>
          <a:ln>
            <a:noFill/>
          </a:ln>
        </p:spPr>
      </p:pic>
      <p:pic>
        <p:nvPicPr>
          <p:cNvPr id="88" name="Google Shape;88;p16"/>
          <p:cNvPicPr preferRelativeResize="0"/>
          <p:nvPr/>
        </p:nvPicPr>
        <p:blipFill rotWithShape="1">
          <a:blip r:embed="rId6">
            <a:alphaModFix/>
          </a:blip>
          <a:srcRect b="50171" l="48333" r="31354" t="22660"/>
          <a:stretch/>
        </p:blipFill>
        <p:spPr>
          <a:xfrm>
            <a:off x="6013550" y="2545575"/>
            <a:ext cx="2923277" cy="2199201"/>
          </a:xfrm>
          <a:prstGeom prst="rect">
            <a:avLst/>
          </a:prstGeom>
          <a:noFill/>
          <a:ln>
            <a:noFill/>
          </a:ln>
        </p:spPr>
      </p:pic>
      <p:pic>
        <p:nvPicPr>
          <p:cNvPr id="89" name="Google Shape;89;p16"/>
          <p:cNvPicPr preferRelativeResize="0"/>
          <p:nvPr/>
        </p:nvPicPr>
        <p:blipFill rotWithShape="1">
          <a:blip r:embed="rId7">
            <a:alphaModFix/>
          </a:blip>
          <a:srcRect b="36967" l="47526" r="23757" t="25908"/>
          <a:stretch/>
        </p:blipFill>
        <p:spPr>
          <a:xfrm>
            <a:off x="157150" y="2729725"/>
            <a:ext cx="2625874" cy="1909524"/>
          </a:xfrm>
          <a:prstGeom prst="rect">
            <a:avLst/>
          </a:prstGeom>
          <a:noFill/>
          <a:ln>
            <a:noFill/>
          </a:ln>
        </p:spPr>
      </p:pic>
      <p:pic>
        <p:nvPicPr>
          <p:cNvPr id="90" name="Google Shape;90;p16"/>
          <p:cNvPicPr preferRelativeResize="0"/>
          <p:nvPr/>
        </p:nvPicPr>
        <p:blipFill rotWithShape="1">
          <a:blip r:embed="rId8">
            <a:alphaModFix/>
          </a:blip>
          <a:srcRect b="24933" l="48672" r="18748" t="30566"/>
          <a:stretch/>
        </p:blipFill>
        <p:spPr>
          <a:xfrm>
            <a:off x="3110550" y="2621750"/>
            <a:ext cx="2625850" cy="2017499"/>
          </a:xfrm>
          <a:prstGeom prst="rect">
            <a:avLst/>
          </a:prstGeom>
          <a:noFill/>
          <a:ln>
            <a:noFill/>
          </a:ln>
        </p:spPr>
      </p:pic>
      <p:sp>
        <p:nvSpPr>
          <p:cNvPr id="91" name="Google Shape;91;p16"/>
          <p:cNvSpPr txBox="1"/>
          <p:nvPr/>
        </p:nvSpPr>
        <p:spPr>
          <a:xfrm>
            <a:off x="257175" y="5014925"/>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txBox="1"/>
          <p:nvPr/>
        </p:nvSpPr>
        <p:spPr>
          <a:xfrm>
            <a:off x="0" y="4706550"/>
            <a:ext cx="9025200" cy="44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1"/>
                </a:solidFill>
              </a:rPr>
              <a:t>AKIKI: Gaudry et al. NEJM 2016 Jul 14;375(2):122-33, ELAIN: Zarbock A et al. JAMA 2-16 May 24-31;315(20):2190-9, IDEAL-ICU: Barbar et al. NEJM 2018;379(15):1431-42</a:t>
            </a:r>
            <a:endParaRPr sz="800">
              <a:solidFill>
                <a:schemeClr val="dk2"/>
              </a:solidFill>
            </a:endParaRPr>
          </a:p>
          <a:p>
            <a:pPr indent="0" lvl="0" marL="0" rtl="0" algn="l">
              <a:spcBef>
                <a:spcPts val="0"/>
              </a:spcBef>
              <a:spcAft>
                <a:spcPts val="0"/>
              </a:spcAft>
              <a:buNone/>
            </a:pPr>
            <a:r>
              <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133575" y="3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Cohort Discovery: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MIMIC-III V. 1.4</a:t>
            </a:r>
            <a:endParaRPr/>
          </a:p>
          <a:p>
            <a:pPr indent="0" lvl="0" marL="0" rtl="0" algn="l">
              <a:spcBef>
                <a:spcPts val="0"/>
              </a:spcBef>
              <a:spcAft>
                <a:spcPts val="0"/>
              </a:spcAft>
              <a:buNone/>
            </a:pPr>
            <a:r>
              <a:rPr lang="en" sz="1600"/>
              <a:t>(</a:t>
            </a:r>
            <a:r>
              <a:rPr b="1" lang="en" sz="1600"/>
              <a:t>M</a:t>
            </a:r>
            <a:r>
              <a:rPr lang="en" sz="1600"/>
              <a:t>edical </a:t>
            </a:r>
            <a:r>
              <a:rPr b="1" lang="en" sz="1600"/>
              <a:t>I</a:t>
            </a:r>
            <a:r>
              <a:rPr lang="en" sz="1600"/>
              <a:t>nformation </a:t>
            </a:r>
            <a:r>
              <a:rPr b="1" lang="en" sz="1600"/>
              <a:t>M</a:t>
            </a:r>
            <a:r>
              <a:rPr lang="en" sz="1600"/>
              <a:t>art for </a:t>
            </a:r>
            <a:r>
              <a:rPr b="1" lang="en" sz="1600"/>
              <a:t>I</a:t>
            </a:r>
            <a:r>
              <a:rPr lang="en" sz="1600"/>
              <a:t>ntensive </a:t>
            </a:r>
            <a:r>
              <a:rPr b="1" lang="en" sz="1600"/>
              <a:t>C</a:t>
            </a:r>
            <a:r>
              <a:rPr lang="en" sz="1600"/>
              <a:t>are </a:t>
            </a:r>
            <a:r>
              <a:rPr b="1" lang="en" sz="1600"/>
              <a:t>III</a:t>
            </a:r>
            <a:r>
              <a:rPr lang="en" sz="1600"/>
              <a:t>)</a:t>
            </a:r>
            <a:endParaRPr sz="1600"/>
          </a:p>
        </p:txBody>
      </p:sp>
      <p:pic>
        <p:nvPicPr>
          <p:cNvPr id="98" name="Google Shape;98;p17"/>
          <p:cNvPicPr preferRelativeResize="0"/>
          <p:nvPr/>
        </p:nvPicPr>
        <p:blipFill rotWithShape="1">
          <a:blip r:embed="rId3">
            <a:alphaModFix/>
          </a:blip>
          <a:srcRect b="59064" l="34102" r="41288" t="17394"/>
          <a:stretch/>
        </p:blipFill>
        <p:spPr>
          <a:xfrm>
            <a:off x="220800" y="1882450"/>
            <a:ext cx="2250274" cy="1210850"/>
          </a:xfrm>
          <a:prstGeom prst="rect">
            <a:avLst/>
          </a:prstGeom>
          <a:noFill/>
          <a:ln>
            <a:noFill/>
          </a:ln>
        </p:spPr>
      </p:pic>
      <p:pic>
        <p:nvPicPr>
          <p:cNvPr id="99" name="Google Shape;99;p17"/>
          <p:cNvPicPr preferRelativeResize="0"/>
          <p:nvPr/>
        </p:nvPicPr>
        <p:blipFill>
          <a:blip r:embed="rId4">
            <a:alphaModFix/>
          </a:blip>
          <a:stretch>
            <a:fillRect/>
          </a:stretch>
        </p:blipFill>
        <p:spPr>
          <a:xfrm>
            <a:off x="3513725" y="204825"/>
            <a:ext cx="5735525" cy="4733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005925" y="14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Cohort Discovery</a:t>
            </a:r>
            <a:endParaRPr/>
          </a:p>
        </p:txBody>
      </p:sp>
      <p:sp>
        <p:nvSpPr>
          <p:cNvPr id="105" name="Google Shape;105;p18"/>
          <p:cNvSpPr txBox="1"/>
          <p:nvPr>
            <p:ph idx="1" type="body"/>
          </p:nvPr>
        </p:nvSpPr>
        <p:spPr>
          <a:xfrm>
            <a:off x="5431450" y="593825"/>
            <a:ext cx="339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MetaVision System (2008-2012)</a:t>
            </a:r>
            <a:endParaRPr/>
          </a:p>
        </p:txBody>
      </p:sp>
      <p:sp>
        <p:nvSpPr>
          <p:cNvPr id="106" name="Google Shape;106;p18"/>
          <p:cNvSpPr txBox="1"/>
          <p:nvPr>
            <p:ph idx="2" type="body"/>
          </p:nvPr>
        </p:nvSpPr>
        <p:spPr>
          <a:xfrm>
            <a:off x="680900" y="717113"/>
            <a:ext cx="3390000" cy="63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50">
                <a:solidFill>
                  <a:srgbClr val="353B44"/>
                </a:solidFill>
                <a:highlight>
                  <a:srgbClr val="FFFFFF"/>
                </a:highlight>
              </a:rPr>
              <a:t>MIMIC</a:t>
            </a:r>
            <a:r>
              <a:rPr lang="en" sz="1450">
                <a:solidFill>
                  <a:srgbClr val="353B44"/>
                </a:solidFill>
                <a:highlight>
                  <a:srgbClr val="FFFFFF"/>
                </a:highlight>
              </a:rPr>
              <a:t> system</a:t>
            </a:r>
            <a:r>
              <a:rPr lang="en"/>
              <a:t> (2001-2008)</a:t>
            </a:r>
            <a:endParaRPr/>
          </a:p>
        </p:txBody>
      </p:sp>
      <p:cxnSp>
        <p:nvCxnSpPr>
          <p:cNvPr id="107" name="Google Shape;107;p18"/>
          <p:cNvCxnSpPr/>
          <p:nvPr/>
        </p:nvCxnSpPr>
        <p:spPr>
          <a:xfrm flipH="1">
            <a:off x="4545975" y="830125"/>
            <a:ext cx="18600" cy="4313400"/>
          </a:xfrm>
          <a:prstGeom prst="straightConnector1">
            <a:avLst/>
          </a:prstGeom>
          <a:noFill/>
          <a:ln cap="flat" cmpd="sng" w="9525">
            <a:solidFill>
              <a:schemeClr val="dk2"/>
            </a:solidFill>
            <a:prstDash val="solid"/>
            <a:round/>
            <a:headEnd len="med" w="med" type="none"/>
            <a:tailEnd len="med" w="med" type="none"/>
          </a:ln>
        </p:spPr>
      </p:cxnSp>
      <p:pic>
        <p:nvPicPr>
          <p:cNvPr id="108" name="Google Shape;108;p18"/>
          <p:cNvPicPr preferRelativeResize="0"/>
          <p:nvPr/>
        </p:nvPicPr>
        <p:blipFill>
          <a:blip r:embed="rId3">
            <a:alphaModFix/>
          </a:blip>
          <a:stretch>
            <a:fillRect/>
          </a:stretch>
        </p:blipFill>
        <p:spPr>
          <a:xfrm>
            <a:off x="0" y="1079900"/>
            <a:ext cx="4751801" cy="3656750"/>
          </a:xfrm>
          <a:prstGeom prst="rect">
            <a:avLst/>
          </a:prstGeom>
          <a:noFill/>
          <a:ln>
            <a:noFill/>
          </a:ln>
        </p:spPr>
      </p:pic>
      <p:pic>
        <p:nvPicPr>
          <p:cNvPr id="109" name="Google Shape;109;p18"/>
          <p:cNvPicPr preferRelativeResize="0"/>
          <p:nvPr/>
        </p:nvPicPr>
        <p:blipFill>
          <a:blip r:embed="rId4">
            <a:alphaModFix/>
          </a:blip>
          <a:stretch>
            <a:fillRect/>
          </a:stretch>
        </p:blipFill>
        <p:spPr>
          <a:xfrm>
            <a:off x="4572000" y="1049300"/>
            <a:ext cx="4677250" cy="386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110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Process</a:t>
            </a:r>
            <a:endParaRPr/>
          </a:p>
        </p:txBody>
      </p:sp>
      <p:sp>
        <p:nvSpPr>
          <p:cNvPr id="115" name="Google Shape;115;p19"/>
          <p:cNvSpPr/>
          <p:nvPr/>
        </p:nvSpPr>
        <p:spPr>
          <a:xfrm>
            <a:off x="747375" y="949449"/>
            <a:ext cx="1728300" cy="6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Build cohort </a:t>
            </a:r>
            <a:endParaRPr sz="1800"/>
          </a:p>
        </p:txBody>
      </p:sp>
      <p:sp>
        <p:nvSpPr>
          <p:cNvPr id="116" name="Google Shape;116;p19"/>
          <p:cNvSpPr/>
          <p:nvPr/>
        </p:nvSpPr>
        <p:spPr>
          <a:xfrm>
            <a:off x="3945080" y="949449"/>
            <a:ext cx="1728300" cy="6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Validate and </a:t>
            </a:r>
            <a:r>
              <a:rPr lang="en" sz="1800"/>
              <a:t>Clean data</a:t>
            </a:r>
            <a:endParaRPr sz="1800"/>
          </a:p>
        </p:txBody>
      </p:sp>
      <p:sp>
        <p:nvSpPr>
          <p:cNvPr id="117" name="Google Shape;117;p19"/>
          <p:cNvSpPr/>
          <p:nvPr/>
        </p:nvSpPr>
        <p:spPr>
          <a:xfrm>
            <a:off x="6668202" y="907700"/>
            <a:ext cx="1728300" cy="64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Develop Model and Assess</a:t>
            </a:r>
            <a:endParaRPr sz="1800"/>
          </a:p>
        </p:txBody>
      </p:sp>
      <p:sp>
        <p:nvSpPr>
          <p:cNvPr id="118" name="Google Shape;118;p19"/>
          <p:cNvSpPr/>
          <p:nvPr/>
        </p:nvSpPr>
        <p:spPr>
          <a:xfrm>
            <a:off x="3886575" y="1998250"/>
            <a:ext cx="1845300" cy="98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Examine outliers and implement sanity checks (e.g. lab values and vitals) </a:t>
            </a:r>
            <a:endParaRPr/>
          </a:p>
        </p:txBody>
      </p:sp>
      <p:sp>
        <p:nvSpPr>
          <p:cNvPr id="119" name="Google Shape;119;p19"/>
          <p:cNvSpPr/>
          <p:nvPr/>
        </p:nvSpPr>
        <p:spPr>
          <a:xfrm>
            <a:off x="6533200" y="2870700"/>
            <a:ext cx="1998300" cy="88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Logistic Regression with L1 regularization (inverse probability weighting)</a:t>
            </a:r>
            <a:endParaRPr/>
          </a:p>
        </p:txBody>
      </p:sp>
      <p:sp>
        <p:nvSpPr>
          <p:cNvPr id="120" name="Google Shape;120;p19"/>
          <p:cNvSpPr/>
          <p:nvPr/>
        </p:nvSpPr>
        <p:spPr>
          <a:xfrm>
            <a:off x="6533200" y="3808325"/>
            <a:ext cx="1998300" cy="88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XGBoost (4-fold)</a:t>
            </a:r>
            <a:endParaRPr/>
          </a:p>
        </p:txBody>
      </p:sp>
      <p:sp>
        <p:nvSpPr>
          <p:cNvPr id="121" name="Google Shape;121;p19"/>
          <p:cNvSpPr/>
          <p:nvPr/>
        </p:nvSpPr>
        <p:spPr>
          <a:xfrm>
            <a:off x="3886575" y="3102900"/>
            <a:ext cx="1845300" cy="98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Impute missing data values with measures of central tendency (mean)</a:t>
            </a:r>
            <a:endParaRPr/>
          </a:p>
        </p:txBody>
      </p:sp>
      <p:sp>
        <p:nvSpPr>
          <p:cNvPr id="122" name="Google Shape;122;p19"/>
          <p:cNvSpPr/>
          <p:nvPr/>
        </p:nvSpPr>
        <p:spPr>
          <a:xfrm>
            <a:off x="6533200" y="1990700"/>
            <a:ext cx="19983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80% train / 20% test</a:t>
            </a:r>
            <a:endParaRPr/>
          </a:p>
        </p:txBody>
      </p:sp>
      <p:sp>
        <p:nvSpPr>
          <p:cNvPr id="123" name="Google Shape;123;p19"/>
          <p:cNvSpPr/>
          <p:nvPr/>
        </p:nvSpPr>
        <p:spPr>
          <a:xfrm>
            <a:off x="1047650" y="1998250"/>
            <a:ext cx="21318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Admissions</a:t>
            </a:r>
            <a:endParaRPr sz="1000"/>
          </a:p>
          <a:p>
            <a:pPr indent="0" lvl="0" marL="0" rtl="0" algn="l">
              <a:spcBef>
                <a:spcPts val="0"/>
              </a:spcBef>
              <a:spcAft>
                <a:spcPts val="0"/>
              </a:spcAft>
              <a:buNone/>
            </a:pPr>
            <a:r>
              <a:rPr lang="en" sz="1000"/>
              <a:t>Patients</a:t>
            </a:r>
            <a:endParaRPr sz="1000"/>
          </a:p>
          <a:p>
            <a:pPr indent="0" lvl="0" marL="0" rtl="0" algn="l">
              <a:spcBef>
                <a:spcPts val="0"/>
              </a:spcBef>
              <a:spcAft>
                <a:spcPts val="0"/>
              </a:spcAft>
              <a:buNone/>
            </a:pPr>
            <a:r>
              <a:rPr lang="en" sz="1000"/>
              <a:t>ICU stays</a:t>
            </a:r>
            <a:endParaRPr sz="1000"/>
          </a:p>
          <a:p>
            <a:pPr indent="0" lvl="0" marL="0" rtl="0" algn="l">
              <a:spcBef>
                <a:spcPts val="0"/>
              </a:spcBef>
              <a:spcAft>
                <a:spcPts val="0"/>
              </a:spcAft>
              <a:buNone/>
            </a:pPr>
            <a:r>
              <a:rPr lang="en" sz="1000"/>
              <a:t>Diagnosis ICD</a:t>
            </a:r>
            <a:endParaRPr sz="1000"/>
          </a:p>
        </p:txBody>
      </p:sp>
      <p:sp>
        <p:nvSpPr>
          <p:cNvPr id="124" name="Google Shape;124;p19"/>
          <p:cNvSpPr/>
          <p:nvPr/>
        </p:nvSpPr>
        <p:spPr>
          <a:xfrm>
            <a:off x="1047650" y="2870700"/>
            <a:ext cx="2131800" cy="20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Oasis</a:t>
            </a:r>
            <a:endParaRPr sz="1000">
              <a:solidFill>
                <a:schemeClr val="dk1"/>
              </a:solidFill>
            </a:endParaRPr>
          </a:p>
          <a:p>
            <a:pPr indent="0" lvl="0" marL="0" rtl="0" algn="l">
              <a:spcBef>
                <a:spcPts val="0"/>
              </a:spcBef>
              <a:spcAft>
                <a:spcPts val="0"/>
              </a:spcAft>
              <a:buNone/>
            </a:pPr>
            <a:r>
              <a:rPr lang="en" sz="1000">
                <a:solidFill>
                  <a:schemeClr val="dk1"/>
                </a:solidFill>
              </a:rPr>
              <a:t>Sofa </a:t>
            </a:r>
            <a:endParaRPr sz="1000">
              <a:solidFill>
                <a:schemeClr val="dk1"/>
              </a:solidFill>
            </a:endParaRPr>
          </a:p>
          <a:p>
            <a:pPr indent="0" lvl="0" marL="0" rtl="0" algn="l">
              <a:spcBef>
                <a:spcPts val="0"/>
              </a:spcBef>
              <a:spcAft>
                <a:spcPts val="0"/>
              </a:spcAft>
              <a:buNone/>
            </a:pPr>
            <a:r>
              <a:rPr lang="en" sz="1000">
                <a:solidFill>
                  <a:schemeClr val="dk1"/>
                </a:solidFill>
              </a:rPr>
              <a:t>Saps ii</a:t>
            </a:r>
            <a:endParaRPr sz="1000">
              <a:solidFill>
                <a:schemeClr val="dk1"/>
              </a:solidFill>
            </a:endParaRPr>
          </a:p>
          <a:p>
            <a:pPr indent="0" lvl="0" marL="0" rtl="0" algn="l">
              <a:spcBef>
                <a:spcPts val="0"/>
              </a:spcBef>
              <a:spcAft>
                <a:spcPts val="0"/>
              </a:spcAft>
              <a:buNone/>
            </a:pPr>
            <a:r>
              <a:rPr lang="en" sz="1000">
                <a:solidFill>
                  <a:schemeClr val="dk1"/>
                </a:solidFill>
              </a:rPr>
              <a:t>Sepsis 3</a:t>
            </a:r>
            <a:endParaRPr sz="1000">
              <a:solidFill>
                <a:schemeClr val="dk1"/>
              </a:solidFill>
            </a:endParaRPr>
          </a:p>
          <a:p>
            <a:pPr indent="0" lvl="0" marL="0" rtl="0" algn="l">
              <a:spcBef>
                <a:spcPts val="0"/>
              </a:spcBef>
              <a:spcAft>
                <a:spcPts val="0"/>
              </a:spcAft>
              <a:buNone/>
            </a:pPr>
            <a:r>
              <a:rPr lang="en" sz="1000">
                <a:solidFill>
                  <a:schemeClr val="dk1"/>
                </a:solidFill>
              </a:rPr>
              <a:t>Elixhauser quan</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Vaso durations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heightweight and weight durations</a:t>
            </a:r>
            <a:endParaRPr sz="1000">
              <a:solidFill>
                <a:schemeClr val="dk1"/>
              </a:solidFill>
            </a:endParaRPr>
          </a:p>
          <a:p>
            <a:pPr indent="0" lvl="0" marL="0" rtl="0" algn="l">
              <a:spcBef>
                <a:spcPts val="0"/>
              </a:spcBef>
              <a:spcAft>
                <a:spcPts val="0"/>
              </a:spcAft>
              <a:buNone/>
            </a:pPr>
            <a:r>
              <a:rPr lang="en" sz="1000"/>
              <a:t>Labs and blood gas first day</a:t>
            </a:r>
            <a:endParaRPr sz="1000"/>
          </a:p>
          <a:p>
            <a:pPr indent="0" lvl="0" marL="0" rtl="0" algn="l">
              <a:spcBef>
                <a:spcPts val="0"/>
              </a:spcBef>
              <a:spcAft>
                <a:spcPts val="0"/>
              </a:spcAft>
              <a:buNone/>
            </a:pPr>
            <a:r>
              <a:rPr lang="en" sz="1000"/>
              <a:t>KDIGO stages</a:t>
            </a:r>
            <a:endParaRPr sz="1000"/>
          </a:p>
          <a:p>
            <a:pPr indent="0" lvl="0" marL="0" rtl="0" algn="l">
              <a:spcBef>
                <a:spcPts val="0"/>
              </a:spcBef>
              <a:spcAft>
                <a:spcPts val="0"/>
              </a:spcAft>
              <a:buNone/>
            </a:pPr>
            <a:r>
              <a:rPr lang="en" sz="1000"/>
              <a:t>Vent durations</a:t>
            </a:r>
            <a:endParaRPr sz="1000"/>
          </a:p>
          <a:p>
            <a:pPr indent="0" lvl="0" marL="0" rtl="0" algn="l">
              <a:spcBef>
                <a:spcPts val="0"/>
              </a:spcBef>
              <a:spcAft>
                <a:spcPts val="0"/>
              </a:spcAft>
              <a:buNone/>
            </a:pPr>
            <a:r>
              <a:rPr lang="en" sz="1000"/>
              <a:t>RRT pivoted</a:t>
            </a:r>
            <a:endParaRPr sz="1000"/>
          </a:p>
          <a:p>
            <a:pPr indent="0" lvl="0" marL="0" rtl="0" algn="l">
              <a:spcBef>
                <a:spcPts val="0"/>
              </a:spcBef>
              <a:spcAft>
                <a:spcPts val="0"/>
              </a:spcAft>
              <a:buNone/>
            </a:pPr>
            <a:r>
              <a:rPr lang="en" sz="1000"/>
              <a:t>CCRT durations</a:t>
            </a:r>
            <a:endParaRPr sz="1000"/>
          </a:p>
          <a:p>
            <a:pPr indent="0" lvl="0" marL="0" rtl="0" algn="l">
              <a:spcBef>
                <a:spcPts val="0"/>
              </a:spcBef>
              <a:spcAft>
                <a:spcPts val="0"/>
              </a:spcAft>
              <a:buNone/>
            </a:pPr>
            <a:r>
              <a:t/>
            </a:r>
            <a:endParaRPr sz="1000"/>
          </a:p>
        </p:txBody>
      </p:sp>
      <p:sp>
        <p:nvSpPr>
          <p:cNvPr id="125" name="Google Shape;125;p19"/>
          <p:cNvSpPr/>
          <p:nvPr/>
        </p:nvSpPr>
        <p:spPr>
          <a:xfrm>
            <a:off x="206150" y="2870700"/>
            <a:ext cx="841500" cy="20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Derived Tables</a:t>
            </a:r>
            <a:endParaRPr/>
          </a:p>
          <a:p>
            <a:pPr indent="0" lvl="0" marL="0" rtl="0" algn="l">
              <a:spcBef>
                <a:spcPts val="0"/>
              </a:spcBef>
              <a:spcAft>
                <a:spcPts val="0"/>
              </a:spcAft>
              <a:buNone/>
            </a:pPr>
            <a:r>
              <a:t/>
            </a:r>
            <a:endParaRPr sz="1000"/>
          </a:p>
        </p:txBody>
      </p:sp>
      <p:sp>
        <p:nvSpPr>
          <p:cNvPr id="126" name="Google Shape;126;p19"/>
          <p:cNvSpPr/>
          <p:nvPr/>
        </p:nvSpPr>
        <p:spPr>
          <a:xfrm>
            <a:off x="206150" y="1998250"/>
            <a:ext cx="841500" cy="81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Clinical Tables</a:t>
            </a:r>
            <a:endParaRPr/>
          </a:p>
        </p:txBody>
      </p:sp>
      <p:cxnSp>
        <p:nvCxnSpPr>
          <p:cNvPr id="127" name="Google Shape;127;p19"/>
          <p:cNvCxnSpPr/>
          <p:nvPr/>
        </p:nvCxnSpPr>
        <p:spPr>
          <a:xfrm rot="10800000">
            <a:off x="3504875" y="955475"/>
            <a:ext cx="0" cy="38994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9"/>
          <p:cNvCxnSpPr/>
          <p:nvPr/>
        </p:nvCxnSpPr>
        <p:spPr>
          <a:xfrm rot="10800000">
            <a:off x="6228350" y="955475"/>
            <a:ext cx="0" cy="389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0" y="263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Table 1</a:t>
            </a:r>
            <a:endParaRPr/>
          </a:p>
          <a:p>
            <a:pPr indent="0" lvl="0" marL="0" rtl="0" algn="l">
              <a:spcBef>
                <a:spcPts val="0"/>
              </a:spcBef>
              <a:spcAft>
                <a:spcPts val="0"/>
              </a:spcAft>
              <a:buNone/>
            </a:pPr>
            <a:r>
              <a:rPr lang="en"/>
              <a:t>Paired t-tests</a:t>
            </a:r>
            <a:endParaRPr/>
          </a:p>
        </p:txBody>
      </p:sp>
      <p:pic>
        <p:nvPicPr>
          <p:cNvPr id="134" name="Google Shape;134;p20"/>
          <p:cNvPicPr preferRelativeResize="0"/>
          <p:nvPr/>
        </p:nvPicPr>
        <p:blipFill>
          <a:blip r:embed="rId3">
            <a:alphaModFix/>
          </a:blip>
          <a:stretch>
            <a:fillRect/>
          </a:stretch>
        </p:blipFill>
        <p:spPr>
          <a:xfrm>
            <a:off x="76200" y="1152475"/>
            <a:ext cx="4270800" cy="2912112"/>
          </a:xfrm>
          <a:prstGeom prst="rect">
            <a:avLst/>
          </a:prstGeom>
          <a:noFill/>
          <a:ln>
            <a:noFill/>
          </a:ln>
        </p:spPr>
      </p:pic>
      <p:pic>
        <p:nvPicPr>
          <p:cNvPr id="135" name="Google Shape;135;p20"/>
          <p:cNvPicPr preferRelativeResize="0"/>
          <p:nvPr/>
        </p:nvPicPr>
        <p:blipFill>
          <a:blip r:embed="rId4">
            <a:alphaModFix/>
          </a:blip>
          <a:stretch>
            <a:fillRect/>
          </a:stretch>
        </p:blipFill>
        <p:spPr>
          <a:xfrm>
            <a:off x="4472000" y="0"/>
            <a:ext cx="4438149" cy="500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3">
            <a:alphaModFix/>
          </a:blip>
          <a:srcRect b="1989" l="0" r="0" t="0"/>
          <a:stretch/>
        </p:blipFill>
        <p:spPr>
          <a:xfrm>
            <a:off x="3221375" y="0"/>
            <a:ext cx="5387626" cy="5040924"/>
          </a:xfrm>
          <a:prstGeom prst="rect">
            <a:avLst/>
          </a:prstGeom>
          <a:noFill/>
          <a:ln>
            <a:noFill/>
          </a:ln>
        </p:spPr>
      </p:pic>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a:t>Odds Ratios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